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7" r:id="rId13"/>
    <p:sldId id="285" r:id="rId14"/>
    <p:sldId id="286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0388600" cy="58547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ing" id="{9895E92B-9E37-43C9-95B7-B26F3E8D9434}">
          <p14:sldIdLst>
            <p14:sldId id="256"/>
          </p14:sldIdLst>
        </p14:section>
        <p14:section name="Starting" id="{0E67D29D-307A-4A9D-BAE8-82083AE60972}">
          <p14:sldIdLst>
            <p14:sldId id="257"/>
          </p14:sldIdLst>
        </p14:section>
        <p14:section name="Introduction to Time-Series Analysis" id="{3577F409-EA29-4ECB-AAA8-C15C4467977F}">
          <p14:sldIdLst>
            <p14:sldId id="258"/>
            <p14:sldId id="259"/>
            <p14:sldId id="260"/>
            <p14:sldId id="261"/>
            <p14:sldId id="262"/>
          </p14:sldIdLst>
        </p14:section>
        <p14:section name="Understanding Ship Data" id="{F7A88773-630D-41A8-911D-BC82E5E362DA}">
          <p14:sldIdLst>
            <p14:sldId id="263"/>
            <p14:sldId id="264"/>
            <p14:sldId id="265"/>
            <p14:sldId id="287"/>
            <p14:sldId id="285"/>
            <p14:sldId id="286"/>
            <p14:sldId id="266"/>
            <p14:sldId id="267"/>
          </p14:sldIdLst>
        </p14:section>
        <p14:section name="Application of Time-Series Analysis in Ship Tracking" id="{6519F1FF-7643-4163-985D-F777BC3F636F}">
          <p14:sldIdLst>
            <p14:sldId id="268"/>
            <p14:sldId id="269"/>
            <p14:sldId id="270"/>
            <p14:sldId id="271"/>
            <p14:sldId id="272"/>
          </p14:sldIdLst>
        </p14:section>
        <p14:section name="Case Studies and Examples" id="{68B37670-DCEE-4979-92C2-7D427F6C7C17}">
          <p14:sldIdLst>
            <p14:sldId id="273"/>
            <p14:sldId id="274"/>
            <p14:sldId id="275"/>
            <p14:sldId id="276"/>
            <p14:sldId id="277"/>
          </p14:sldIdLst>
        </p14:section>
        <p14:section name="Future Implications and Opportunities" id="{1B6AD3AC-C3B2-4D08-A519-187E7954488B}">
          <p14:sldIdLst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2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jpe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jpeg"/><Relationship Id="rId2" Type="http://schemas.openxmlformats.org/officeDocument/2006/relationships/image" Target="../media/image36.jpe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0388600" cy="6451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/>
          <a:srcRect l="4000" r="4000"/>
          <a:stretch>
            <a:fillRect/>
          </a:stretch>
        </p:blipFill>
        <p:spPr>
          <a:xfrm>
            <a:off x="0" y="0"/>
            <a:ext cx="10388600" cy="64516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774700" y="5410200"/>
            <a:ext cx="8851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0" y="0"/>
            <a:ext cx="10388600" cy="64516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3632200" y="762000"/>
            <a:ext cx="31115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774700" y="1130300"/>
            <a:ext cx="8851900" cy="4546600"/>
          </a:xfrm>
          <a:prstGeom prst="rect">
            <a:avLst/>
          </a:prstGeom>
          <a:solidFill>
            <a:srgbClr val="3FB447">
              <a:alpha val="0"/>
            </a:srgbClr>
          </a:solidFill>
        </p:spPr>
      </p:sp>
      <p:sp>
        <p:nvSpPr>
          <p:cNvPr id="8" name="TextBox 8"/>
          <p:cNvSpPr txBox="1"/>
          <p:nvPr/>
        </p:nvSpPr>
        <p:spPr>
          <a:xfrm>
            <a:off x="774700" y="2921000"/>
            <a:ext cx="8851900" cy="2184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48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苹方-简" panose="020B0400000000000000" charset="-122"/>
              </a:rPr>
              <a:t>Track Classification of Ship Data Using Time-Series Analysis Library Fb</a:t>
            </a:r>
            <a:endParaRPr lang="en-US" sz="48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苹方-简" panose="020B04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4700" y="5410200"/>
            <a:ext cx="8851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00000"/>
              </a:lnSpc>
              <a:defRPr/>
            </a:pPr>
            <a:r>
              <a:rPr lang="en-US" sz="1800" b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苹方-简" panose="020B0400000000000000" charset="-122"/>
              </a:rPr>
              <a:t>Presenter: Amit Kumar</a:t>
            </a:r>
            <a:endParaRPr lang="en-US" sz="1800" b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苹方-简" panose="020B04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2000" r="2000"/>
          <a:stretch>
            <a:fillRect/>
          </a:stretch>
        </p:blipFill>
        <p:spPr>
          <a:xfrm>
            <a:off x="0" y="0"/>
            <a:ext cx="10388600" cy="5981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981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4000" r="34000"/>
          <a:stretch>
            <a:fillRect/>
          </a:stretch>
        </p:blipFill>
        <p:spPr>
          <a:xfrm>
            <a:off x="0" y="0"/>
            <a:ext cx="3454400" cy="5981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9050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4064000" y="36576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3454400" cy="5981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4064000" y="20574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4064000" y="38100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4064000" y="457200"/>
            <a:ext cx="5829300" cy="99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Significance of Ship Data Analysis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279900" y="21209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Maritime Surveillance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279900" y="38735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Environmental Monitoring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279900" y="24892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Analyzing ship data is crucial for maritime surveillance, border security, and monitoring illegal activities such as smuggling and piracy.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279900" y="42545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Ship data analysis aids in assessing the environmental impact of maritime operations, including pollution and marine conservation efforts.</a:t>
            </a:r>
            <a:endParaRPr lang="en-US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27000" y="12700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762000" y="1358900"/>
            <a:ext cx="2743200" cy="3505200"/>
          </a:xfrm>
          <a:prstGeom prst="roundRect">
            <a:avLst>
              <a:gd name="adj" fmla="val 370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3810000" y="1358900"/>
            <a:ext cx="2743200" cy="3505200"/>
          </a:xfrm>
          <a:prstGeom prst="roundRect">
            <a:avLst>
              <a:gd name="adj" fmla="val 370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6870700" y="1358900"/>
            <a:ext cx="2743200" cy="3505200"/>
          </a:xfrm>
          <a:prstGeom prst="roundRect">
            <a:avLst>
              <a:gd name="adj" fmla="val 370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762000" y="4991100"/>
            <a:ext cx="27432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AutoShape 8"/>
          <p:cNvSpPr/>
          <p:nvPr/>
        </p:nvSpPr>
        <p:spPr>
          <a:xfrm>
            <a:off x="3810000" y="4991100"/>
            <a:ext cx="27432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AutoShape 9"/>
          <p:cNvSpPr/>
          <p:nvPr/>
        </p:nvSpPr>
        <p:spPr>
          <a:xfrm>
            <a:off x="6870700" y="4991100"/>
            <a:ext cx="2743200" cy="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4000" b="4000"/>
          <a:stretch>
            <a:fillRect/>
          </a:stretch>
        </p:blipFill>
        <p:spPr>
          <a:xfrm>
            <a:off x="762000" y="1358900"/>
            <a:ext cx="2743200" cy="1828800"/>
          </a:xfrm>
          <a:prstGeom prst="roundRect">
            <a:avLst>
              <a:gd name="adj" fmla="val 5555"/>
            </a:avLst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t="28000" b="28000"/>
          <a:stretch>
            <a:fillRect/>
          </a:stretch>
        </p:blipFill>
        <p:spPr>
          <a:xfrm>
            <a:off x="3810000" y="1358900"/>
            <a:ext cx="2743200" cy="1828800"/>
          </a:xfrm>
          <a:prstGeom prst="roundRect">
            <a:avLst>
              <a:gd name="adj" fmla="val 5555"/>
            </a:avLst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t="17000" b="17000"/>
          <a:stretch>
            <a:fillRect/>
          </a:stretch>
        </p:blipFill>
        <p:spPr>
          <a:xfrm>
            <a:off x="6870700" y="1358900"/>
            <a:ext cx="2743200" cy="1828800"/>
          </a:xfrm>
          <a:prstGeom prst="roundRect">
            <a:avLst>
              <a:gd name="adj" fmla="val 5555"/>
            </a:avLst>
          </a:prstGeom>
        </p:spPr>
      </p:pic>
      <p:sp>
        <p:nvSpPr>
          <p:cNvPr id="13" name="TextBox 13"/>
          <p:cNvSpPr txBox="1"/>
          <p:nvPr/>
        </p:nvSpPr>
        <p:spPr>
          <a:xfrm>
            <a:off x="762000" y="3556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FBprophet Workflow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762000" y="3403600"/>
            <a:ext cx="27432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Data Preprocessing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3810000" y="3403600"/>
            <a:ext cx="27432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Model Training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6870700" y="3403600"/>
            <a:ext cx="27432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Forecast Visualization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762000" y="3797300"/>
            <a:ext cx="2743200" cy="1054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FBprophet simplifies time-series forecasting by handling missing data and outliers, reducing the need for extensive data preprocessing.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3810000" y="3797300"/>
            <a:ext cx="2743200" cy="1054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FBprophet's intuitive interface allows users to train forecasting models with minimal effort, making it accessible to analysts and business users.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6870700" y="3797300"/>
            <a:ext cx="2743200" cy="1054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FBprophet provides tools for visualizing forecasted trends, seasonality, and uncertainty, enabling clear and concise communication of predictions.</a:t>
            </a:r>
            <a:endParaRPr lang="en-US"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AutoShape 3"/>
          <p:cNvSpPr/>
          <p:nvPr/>
        </p:nvSpPr>
        <p:spPr>
          <a:xfrm>
            <a:off x="12700" y="0"/>
            <a:ext cx="10388600" cy="59055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9055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762000" y="1358900"/>
            <a:ext cx="2743200" cy="3771900"/>
          </a:xfrm>
          <a:prstGeom prst="roundRect">
            <a:avLst>
              <a:gd name="adj" fmla="val 370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3810000" y="1358900"/>
            <a:ext cx="2743200" cy="3771900"/>
          </a:xfrm>
          <a:prstGeom prst="roundRect">
            <a:avLst>
              <a:gd name="adj" fmla="val 370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6870700" y="1358900"/>
            <a:ext cx="2743200" cy="3771900"/>
          </a:xfrm>
          <a:prstGeom prst="roundRect">
            <a:avLst>
              <a:gd name="adj" fmla="val 370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762000" y="5270500"/>
            <a:ext cx="27432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AutoShape 8"/>
          <p:cNvSpPr/>
          <p:nvPr/>
        </p:nvSpPr>
        <p:spPr>
          <a:xfrm>
            <a:off x="3810000" y="5270500"/>
            <a:ext cx="27432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AutoShape 9"/>
          <p:cNvSpPr/>
          <p:nvPr/>
        </p:nvSpPr>
        <p:spPr>
          <a:xfrm>
            <a:off x="6870700" y="5270500"/>
            <a:ext cx="2743200" cy="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4000" r="4000"/>
          <a:stretch>
            <a:fillRect/>
          </a:stretch>
        </p:blipFill>
        <p:spPr>
          <a:xfrm>
            <a:off x="762000" y="1358900"/>
            <a:ext cx="2743200" cy="1828800"/>
          </a:xfrm>
          <a:prstGeom prst="roundRect">
            <a:avLst>
              <a:gd name="adj" fmla="val 5555"/>
            </a:avLst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t="25000" b="25000"/>
          <a:stretch>
            <a:fillRect/>
          </a:stretch>
        </p:blipFill>
        <p:spPr>
          <a:xfrm>
            <a:off x="3810000" y="1358900"/>
            <a:ext cx="2743200" cy="1828800"/>
          </a:xfrm>
          <a:prstGeom prst="roundRect">
            <a:avLst>
              <a:gd name="adj" fmla="val 5555"/>
            </a:avLst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8000" r="8000"/>
          <a:stretch>
            <a:fillRect/>
          </a:stretch>
        </p:blipFill>
        <p:spPr>
          <a:xfrm>
            <a:off x="6870700" y="1358900"/>
            <a:ext cx="2743200" cy="1828800"/>
          </a:xfrm>
          <a:prstGeom prst="roundRect">
            <a:avLst>
              <a:gd name="adj" fmla="val 5555"/>
            </a:avLst>
          </a:prstGeom>
        </p:spPr>
      </p:pic>
      <p:sp>
        <p:nvSpPr>
          <p:cNvPr id="13" name="TextBox 13"/>
          <p:cNvSpPr txBox="1"/>
          <p:nvPr/>
        </p:nvSpPr>
        <p:spPr>
          <a:xfrm>
            <a:off x="762000" y="3556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Introduction to LSTM Model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762000" y="3403600"/>
            <a:ext cx="27432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Long Short-Term Memory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3810000" y="3403600"/>
            <a:ext cx="27432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Sequential Data Processing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6870700" y="3403600"/>
            <a:ext cx="27432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Applications in Classification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762000" y="4076700"/>
            <a:ext cx="2743200" cy="1054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LSTM is a type of recurrent neural network (RNN) capable of learning long-term dependencies, making it suitable for time-series data analysis.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3810000" y="4076700"/>
            <a:ext cx="2743200" cy="1054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LSTM excels in processing sequential data, enabling it to capture complex patterns and relationships in time-series datasets.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6870700" y="4076700"/>
            <a:ext cx="2743200" cy="1054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LSTM models are widely used for sequence classification tasks, including speech recognition, sentiment analysis, and time-series forecasting.</a:t>
            </a:r>
            <a:endParaRPr lang="en-US"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0" r="10000"/>
          <a:stretch>
            <a:fillRect/>
          </a:stretch>
        </p:blipFill>
        <p:spPr>
          <a:xfrm>
            <a:off x="0" y="0"/>
            <a:ext cx="10388600" cy="7239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27000" y="127000"/>
            <a:ext cx="10388600" cy="7239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8000" r="18000"/>
          <a:stretch>
            <a:fillRect/>
          </a:stretch>
        </p:blipFill>
        <p:spPr>
          <a:xfrm>
            <a:off x="0" y="0"/>
            <a:ext cx="3454400" cy="7239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4097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4064000" y="31623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7" name="AutoShape 7"/>
          <p:cNvSpPr/>
          <p:nvPr/>
        </p:nvSpPr>
        <p:spPr>
          <a:xfrm>
            <a:off x="4064000" y="49149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8" name="AutoShape 8"/>
          <p:cNvSpPr/>
          <p:nvPr/>
        </p:nvSpPr>
        <p:spPr>
          <a:xfrm>
            <a:off x="127000" y="127000"/>
            <a:ext cx="3454400" cy="7239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AutoShape 9"/>
          <p:cNvSpPr/>
          <p:nvPr/>
        </p:nvSpPr>
        <p:spPr>
          <a:xfrm>
            <a:off x="4064000" y="15621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4064000" y="33147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AutoShape 11"/>
          <p:cNvSpPr/>
          <p:nvPr/>
        </p:nvSpPr>
        <p:spPr>
          <a:xfrm>
            <a:off x="4064000" y="50673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2" name="AutoShape 12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3" name="TextBox 13"/>
          <p:cNvSpPr txBox="1"/>
          <p:nvPr/>
        </p:nvSpPr>
        <p:spPr>
          <a:xfrm>
            <a:off x="4064000" y="457200"/>
            <a:ext cx="58293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LSTM Model Architecture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279900" y="16256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Memory Cells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279900" y="33782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Temporal Learning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4279900" y="51308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Feature Representation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4279900" y="19939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LSTM models are built with memory cells that can maintain and update information over time, allowing them to retain relevant context for classification tasks.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4279900" y="37592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LSTM's ability to learn from sequential data enables it to capture temporal dependencies and make accurate predictions based on historical patterns.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4279900" y="55118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LSTM models automatically learn feature representations from time-series data, reducing the need for manual feature engineering.</a:t>
            </a:r>
            <a:endParaRPr lang="en-US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3000" b="23000"/>
          <a:stretch>
            <a:fillRect/>
          </a:stretch>
        </p:blipFill>
        <p:spPr>
          <a:xfrm>
            <a:off x="762000" y="1701800"/>
            <a:ext cx="4279900" cy="2946400"/>
          </a:xfrm>
          <a:prstGeom prst="roundRect">
            <a:avLst>
              <a:gd name="adj" fmla="val 9482"/>
            </a:avLst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3000" b="23000"/>
          <a:stretch>
            <a:fillRect/>
          </a:stretch>
        </p:blipFill>
        <p:spPr>
          <a:xfrm>
            <a:off x="5346700" y="1701800"/>
            <a:ext cx="4279900" cy="2946400"/>
          </a:xfrm>
          <a:prstGeom prst="roundRect">
            <a:avLst>
              <a:gd name="adj" fmla="val 9482"/>
            </a:avLst>
          </a:prstGeom>
        </p:spPr>
      </p:pic>
      <p:sp>
        <p:nvSpPr>
          <p:cNvPr id="6" name="AutoShape 6"/>
          <p:cNvSpPr/>
          <p:nvPr/>
        </p:nvSpPr>
        <p:spPr>
          <a:xfrm>
            <a:off x="762000" y="1905000"/>
            <a:ext cx="0" cy="711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762000" y="1701800"/>
            <a:ext cx="4279900" cy="2946400"/>
          </a:xfrm>
          <a:prstGeom prst="roundRect">
            <a:avLst>
              <a:gd name="adj" fmla="val 9482"/>
            </a:avLst>
          </a:prstGeom>
          <a:solidFill>
            <a:srgbClr val="000000">
              <a:alpha val="0"/>
            </a:srgbClr>
          </a:solidFill>
          <a:ln w="25400">
            <a:solidFill>
              <a:srgbClr val="C68ED4">
                <a:alpha val="15686"/>
              </a:srgbClr>
            </a:solidFill>
          </a:ln>
        </p:spPr>
      </p:sp>
      <p:sp>
        <p:nvSpPr>
          <p:cNvPr id="8" name="AutoShape 8"/>
          <p:cNvSpPr/>
          <p:nvPr/>
        </p:nvSpPr>
        <p:spPr>
          <a:xfrm>
            <a:off x="5346700" y="1905000"/>
            <a:ext cx="0" cy="711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AutoShape 9"/>
          <p:cNvSpPr/>
          <p:nvPr/>
        </p:nvSpPr>
        <p:spPr>
          <a:xfrm>
            <a:off x="5346700" y="1701800"/>
            <a:ext cx="4279900" cy="2946400"/>
          </a:xfrm>
          <a:prstGeom prst="roundRect">
            <a:avLst>
              <a:gd name="adj" fmla="val 9482"/>
            </a:avLst>
          </a:prstGeom>
          <a:solidFill>
            <a:srgbClr val="000000">
              <a:alpha val="0"/>
            </a:srgbClr>
          </a:solidFill>
          <a:ln w="25400">
            <a:solidFill>
              <a:srgbClr val="FF65E2">
                <a:alpha val="35686"/>
              </a:srgbClr>
            </a:solidFill>
          </a:ln>
        </p:spPr>
      </p:sp>
      <p:sp>
        <p:nvSpPr>
          <p:cNvPr id="10" name="TextBox 10"/>
          <p:cNvSpPr txBox="1"/>
          <p:nvPr/>
        </p:nvSpPr>
        <p:spPr>
          <a:xfrm>
            <a:off x="1092200" y="20320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4200" b="1">
                <a:solidFill>
                  <a:srgbClr val="E05BB5"/>
                </a:solidFill>
                <a:latin typeface="苹方-简" panose="020B0400000000000000" charset="-122"/>
              </a:rPr>
              <a:t>01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5676900" y="20320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4200" b="1">
                <a:solidFill>
                  <a:srgbClr val="FFFFFF"/>
                </a:solidFill>
                <a:latin typeface="苹方-简" panose="020B0400000000000000" charset="-122"/>
              </a:rPr>
              <a:t>02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762000" y="5715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Challenges in Ship Data Analysis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092200" y="3251200"/>
            <a:ext cx="3619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E05BB5"/>
                </a:solidFill>
                <a:latin typeface="苹方-简" panose="020B0400000000000000" charset="-122"/>
              </a:rPr>
              <a:t>Data Volume and Velocity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5676900" y="3251200"/>
            <a:ext cx="3619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FFFFFF"/>
                </a:solidFill>
                <a:latin typeface="苹方-简" panose="020B0400000000000000" charset="-122"/>
              </a:rPr>
              <a:t>Data Quality and Integrity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1092200" y="36830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E05BB5"/>
                </a:solidFill>
                <a:latin typeface="苹方-简" panose="020B0400000000000000" charset="-122"/>
              </a:rPr>
              <a:t>The sheer volume and velocity of ship data pose challenges in processing, storing, and analyzing the information in real-time.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5676900" y="36830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苹方-简" panose="020B0400000000000000" charset="-122"/>
              </a:rPr>
              <a:t>Ensuring the accuracy and integrity of ship data is essential for reliable analysis and decision-making.</a:t>
            </a:r>
            <a:endParaRPr lang="en-US"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4000" r="34000"/>
          <a:stretch>
            <a:fillRect/>
          </a:stretch>
        </p:blipFill>
        <p:spPr>
          <a:xfrm>
            <a:off x="0" y="0"/>
            <a:ext cx="34544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9050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4064000" y="3657600"/>
            <a:ext cx="5829300" cy="1295400"/>
          </a:xfrm>
          <a:prstGeom prst="roundRect">
            <a:avLst>
              <a:gd name="adj" fmla="val 15686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34544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4064000" y="20574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4064000" y="3784600"/>
            <a:ext cx="0" cy="1016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4064000" y="457200"/>
            <a:ext cx="5829300" cy="99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Data Preprocessing for Ship Tracking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279900" y="21209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Cleaning and Filtering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279900" y="38735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Normalization and Standardization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279900" y="24892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Preprocessing ship data involves cleaning and filtering out noise, errors, and redundant information to enhance the quality and reliability of the dataset.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279900" y="4254500"/>
            <a:ext cx="53975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Standardizing ship data through normalization and scaling prepares it for effective time-series analysis and modeling.</a:t>
            </a:r>
            <a:endParaRPr lang="en-US"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62000" y="1778000"/>
            <a:ext cx="88646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3632200" y="4584700"/>
            <a:ext cx="31115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TextBox 8"/>
          <p:cNvSpPr txBox="1"/>
          <p:nvPr/>
        </p:nvSpPr>
        <p:spPr>
          <a:xfrm>
            <a:off x="762000" y="2654300"/>
            <a:ext cx="88646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ctr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Application of Time-Series Analysis in Ship Tracking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762000" y="1778000"/>
            <a:ext cx="88646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ctr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Section 3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5000" r="5000"/>
          <a:stretch>
            <a:fillRect/>
          </a:stretch>
        </p:blipFill>
        <p:spPr>
          <a:xfrm>
            <a:off x="0" y="0"/>
            <a:ext cx="10388600" cy="64389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64389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762000" y="1358900"/>
            <a:ext cx="4279900" cy="4305300"/>
          </a:xfrm>
          <a:prstGeom prst="roundRect">
            <a:avLst>
              <a:gd name="adj" fmla="val 237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5346700" y="1358900"/>
            <a:ext cx="4279900" cy="4305300"/>
          </a:xfrm>
          <a:prstGeom prst="roundRect">
            <a:avLst>
              <a:gd name="adj" fmla="val 237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762000" y="5803900"/>
            <a:ext cx="42799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5346700" y="5803900"/>
            <a:ext cx="4279900" cy="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8000" r="8000"/>
          <a:stretch>
            <a:fillRect/>
          </a:stretch>
        </p:blipFill>
        <p:spPr>
          <a:xfrm>
            <a:off x="7620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10000" b="10000"/>
          <a:stretch>
            <a:fillRect/>
          </a:stretch>
        </p:blipFill>
        <p:spPr>
          <a:xfrm>
            <a:off x="53467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sp>
        <p:nvSpPr>
          <p:cNvPr id="10" name="TextBox 10"/>
          <p:cNvSpPr txBox="1"/>
          <p:nvPr/>
        </p:nvSpPr>
        <p:spPr>
          <a:xfrm>
            <a:off x="762000" y="3556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Time-Series Analysis for Ship Movement Patterns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7620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Trajectory Analysis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53467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Anomaly Detection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762000" y="4813300"/>
            <a:ext cx="42799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Time-series analysis enables the identification of ship movement patterns, including route optimization, port visits, and deviations from standard routes.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5346700" y="4813300"/>
            <a:ext cx="42799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Detecting anomalies in ship movement data is crucial for identifying suspicious activities and ensuring maritime security.</a:t>
            </a:r>
            <a:endParaRPr lang="en-US"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4000" r="34000"/>
          <a:stretch>
            <a:fillRect/>
          </a:stretch>
        </p:blipFill>
        <p:spPr>
          <a:xfrm>
            <a:off x="0" y="0"/>
            <a:ext cx="34544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905000"/>
            <a:ext cx="5829300" cy="1295400"/>
          </a:xfrm>
          <a:prstGeom prst="roundRect">
            <a:avLst>
              <a:gd name="adj" fmla="val 15686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4064000" y="3416300"/>
            <a:ext cx="5829300" cy="1295400"/>
          </a:xfrm>
          <a:prstGeom prst="roundRect">
            <a:avLst>
              <a:gd name="adj" fmla="val 15686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34544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4064000" y="2032000"/>
            <a:ext cx="0" cy="1016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4064000" y="3543300"/>
            <a:ext cx="0" cy="1016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4064000" y="457200"/>
            <a:ext cx="5829300" cy="99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Forecasting Ship Traffic and Congestion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279900" y="21209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Traffic Flow Analysis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279900" y="36322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Port Activity Forecasting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279900" y="2489200"/>
            <a:ext cx="53975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Time-series analysis can forecast ship traffic density, predict congestion hotspots, and optimize maritime traffic management.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279900" y="4000500"/>
            <a:ext cx="53975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Anticipating port activity based on historical ship data facilitates efficient resource allocation and scheduling.</a:t>
            </a:r>
            <a:endParaRPr lang="en-US"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1000" b="21000"/>
          <a:stretch>
            <a:fillRect/>
          </a:stretch>
        </p:blipFill>
        <p:spPr>
          <a:xfrm>
            <a:off x="762000" y="1701800"/>
            <a:ext cx="4279900" cy="3162300"/>
          </a:xfrm>
          <a:prstGeom prst="roundRect">
            <a:avLst>
              <a:gd name="adj" fmla="val 8835"/>
            </a:avLst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1000" b="21000"/>
          <a:stretch>
            <a:fillRect/>
          </a:stretch>
        </p:blipFill>
        <p:spPr>
          <a:xfrm>
            <a:off x="5346700" y="1701800"/>
            <a:ext cx="4279900" cy="3162300"/>
          </a:xfrm>
          <a:prstGeom prst="roundRect">
            <a:avLst>
              <a:gd name="adj" fmla="val 8835"/>
            </a:avLst>
          </a:prstGeom>
        </p:spPr>
      </p:pic>
      <p:sp>
        <p:nvSpPr>
          <p:cNvPr id="6" name="AutoShape 6"/>
          <p:cNvSpPr/>
          <p:nvPr/>
        </p:nvSpPr>
        <p:spPr>
          <a:xfrm>
            <a:off x="762000" y="1905000"/>
            <a:ext cx="0" cy="711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762000" y="1701800"/>
            <a:ext cx="4279900" cy="3162300"/>
          </a:xfrm>
          <a:prstGeom prst="roundRect">
            <a:avLst>
              <a:gd name="adj" fmla="val 8835"/>
            </a:avLst>
          </a:prstGeom>
          <a:solidFill>
            <a:srgbClr val="000000">
              <a:alpha val="0"/>
            </a:srgbClr>
          </a:solidFill>
          <a:ln w="25400">
            <a:solidFill>
              <a:srgbClr val="C68ED4">
                <a:alpha val="15686"/>
              </a:srgbClr>
            </a:solidFill>
          </a:ln>
        </p:spPr>
      </p:sp>
      <p:sp>
        <p:nvSpPr>
          <p:cNvPr id="8" name="AutoShape 8"/>
          <p:cNvSpPr/>
          <p:nvPr/>
        </p:nvSpPr>
        <p:spPr>
          <a:xfrm>
            <a:off x="5346700" y="1905000"/>
            <a:ext cx="0" cy="711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AutoShape 9"/>
          <p:cNvSpPr/>
          <p:nvPr/>
        </p:nvSpPr>
        <p:spPr>
          <a:xfrm>
            <a:off x="5346700" y="1701800"/>
            <a:ext cx="4279900" cy="3162300"/>
          </a:xfrm>
          <a:prstGeom prst="roundRect">
            <a:avLst>
              <a:gd name="adj" fmla="val 8835"/>
            </a:avLst>
          </a:prstGeom>
          <a:solidFill>
            <a:srgbClr val="000000">
              <a:alpha val="0"/>
            </a:srgbClr>
          </a:solidFill>
          <a:ln w="25400">
            <a:solidFill>
              <a:srgbClr val="FF65E2">
                <a:alpha val="35686"/>
              </a:srgbClr>
            </a:solidFill>
          </a:ln>
        </p:spPr>
      </p:sp>
      <p:sp>
        <p:nvSpPr>
          <p:cNvPr id="10" name="TextBox 10"/>
          <p:cNvSpPr txBox="1"/>
          <p:nvPr/>
        </p:nvSpPr>
        <p:spPr>
          <a:xfrm>
            <a:off x="1092200" y="20320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4200" b="1">
                <a:solidFill>
                  <a:srgbClr val="E05BB5"/>
                </a:solidFill>
                <a:latin typeface="苹方-简" panose="020B0400000000000000" charset="-122"/>
              </a:rPr>
              <a:t>01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5676900" y="20320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4200" b="1">
                <a:solidFill>
                  <a:srgbClr val="FFFFFF"/>
                </a:solidFill>
                <a:latin typeface="苹方-简" panose="020B0400000000000000" charset="-122"/>
              </a:rPr>
              <a:t>02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762000" y="5715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Predictive Maintenance for Vessels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092200" y="3251200"/>
            <a:ext cx="3619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E05BB5"/>
                </a:solidFill>
                <a:latin typeface="苹方-简" panose="020B0400000000000000" charset="-122"/>
              </a:rPr>
              <a:t>Engine Performance Analysis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5676900" y="3251200"/>
            <a:ext cx="3619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FFFFFF"/>
                </a:solidFill>
                <a:latin typeface="苹方-简" panose="020B0400000000000000" charset="-122"/>
              </a:rPr>
              <a:t>Component Failure Prediction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1092200" y="3683000"/>
            <a:ext cx="36195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E05BB5"/>
                </a:solidFill>
                <a:latin typeface="苹方-简" panose="020B0400000000000000" charset="-122"/>
              </a:rPr>
              <a:t>Time-series analysis aids in predicting engine performance degradation, facilitating proactive maintenance and minimizing downtime.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5676900" y="3683000"/>
            <a:ext cx="36195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苹方-简" panose="020B0400000000000000" charset="-122"/>
              </a:rPr>
              <a:t>Identifying potential failures in ship components through time-series analysis enables preemptive maintenance and cost savings.</a:t>
            </a:r>
            <a:endParaRPr lang="en-US"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000" r="3000"/>
          <a:stretch>
            <a:fillRect/>
          </a:stretch>
        </p:blipFill>
        <p:spPr>
          <a:xfrm>
            <a:off x="6921500" y="0"/>
            <a:ext cx="34544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2743200" y="1143000"/>
            <a:ext cx="3644900" cy="5842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2743200" y="1727200"/>
            <a:ext cx="3644900" cy="3429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2743200" y="2070100"/>
            <a:ext cx="3644900" cy="5842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2743200" y="2654300"/>
            <a:ext cx="3644900" cy="3429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AutoShape 9"/>
          <p:cNvSpPr/>
          <p:nvPr/>
        </p:nvSpPr>
        <p:spPr>
          <a:xfrm>
            <a:off x="2743200" y="3009900"/>
            <a:ext cx="3644900" cy="5842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6921500" y="0"/>
            <a:ext cx="34544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749300" y="1143000"/>
            <a:ext cx="16764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Content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2743200" y="1143000"/>
            <a:ext cx="3644900" cy="482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600" b="1">
                <a:solidFill>
                  <a:srgbClr val="000000"/>
                </a:solidFill>
                <a:latin typeface="苹方-简" panose="020B0400000000000000" charset="-122"/>
              </a:rPr>
              <a:t>1. Introduction to Time-Series Analysis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2743200" y="1727200"/>
            <a:ext cx="3644900" cy="24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600" b="1">
                <a:solidFill>
                  <a:srgbClr val="000000"/>
                </a:solidFill>
                <a:latin typeface="苹方-简" panose="020B0400000000000000" charset="-122"/>
              </a:rPr>
              <a:t>2. Understanding Ship Data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2743200" y="2070100"/>
            <a:ext cx="3644900" cy="482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600" b="1">
                <a:solidFill>
                  <a:srgbClr val="000000"/>
                </a:solidFill>
                <a:latin typeface="苹方-简" panose="020B0400000000000000" charset="-122"/>
              </a:rPr>
              <a:t>3. Application of Time-Series Analysis in Ship Tracking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2743200" y="2654300"/>
            <a:ext cx="3644900" cy="24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600" b="1">
                <a:solidFill>
                  <a:srgbClr val="000000"/>
                </a:solidFill>
                <a:latin typeface="苹方-简" panose="020B0400000000000000" charset="-122"/>
              </a:rPr>
              <a:t>4. Case Studies and Examples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2743200" y="3009900"/>
            <a:ext cx="3644900" cy="482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600" b="1">
                <a:solidFill>
                  <a:srgbClr val="000000"/>
                </a:solidFill>
                <a:latin typeface="苹方-简" panose="020B0400000000000000" charset="-122"/>
              </a:rPr>
              <a:t>5. Future Implications and Opportunities</a:t>
            </a:r>
            <a:endParaRPr lang="en-US"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4000" r="34000"/>
          <a:stretch>
            <a:fillRect/>
          </a:stretch>
        </p:blipFill>
        <p:spPr>
          <a:xfrm>
            <a:off x="0" y="0"/>
            <a:ext cx="34544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9050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4064000" y="3657600"/>
            <a:ext cx="5829300" cy="1295400"/>
          </a:xfrm>
          <a:prstGeom prst="roundRect">
            <a:avLst>
              <a:gd name="adj" fmla="val 15686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34544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4064000" y="20574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4064000" y="3784600"/>
            <a:ext cx="0" cy="1016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4064000" y="457200"/>
            <a:ext cx="5829300" cy="99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Real-Time Monitoring and Alert Systems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279900" y="21209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Environmental Monitoring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279900" y="38735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Security and Safety Alerts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279900" y="24892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Time-series analysis of ship data supports real-time environmental monitoring, including oil spill detection and marine pollution alerts.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279900" y="4254500"/>
            <a:ext cx="53975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Implementing alert systems based on time-series analysis enhances maritime security and safety measures.</a:t>
            </a:r>
            <a:endParaRPr lang="en-US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62000" y="1778000"/>
            <a:ext cx="88646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3632200" y="4584700"/>
            <a:ext cx="31115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TextBox 8"/>
          <p:cNvSpPr txBox="1"/>
          <p:nvPr/>
        </p:nvSpPr>
        <p:spPr>
          <a:xfrm>
            <a:off x="762000" y="26543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ctr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Case Studies and Examples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762000" y="1778000"/>
            <a:ext cx="88646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ctr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Section 4</a:t>
            </a:r>
            <a:endParaRPr lang="en-US"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5000" r="5000"/>
          <a:stretch>
            <a:fillRect/>
          </a:stretch>
        </p:blipFill>
        <p:spPr>
          <a:xfrm>
            <a:off x="0" y="0"/>
            <a:ext cx="10388600" cy="64389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64389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762000" y="1358900"/>
            <a:ext cx="4279900" cy="4305300"/>
          </a:xfrm>
          <a:prstGeom prst="roundRect">
            <a:avLst>
              <a:gd name="adj" fmla="val 237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5346700" y="1358900"/>
            <a:ext cx="4279900" cy="4305300"/>
          </a:xfrm>
          <a:prstGeom prst="roundRect">
            <a:avLst>
              <a:gd name="adj" fmla="val 237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762000" y="5803900"/>
            <a:ext cx="42799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5346700" y="5803900"/>
            <a:ext cx="4279900" cy="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t="1000" b="1000"/>
          <a:stretch>
            <a:fillRect/>
          </a:stretch>
        </p:blipFill>
        <p:spPr>
          <a:xfrm>
            <a:off x="7620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53467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sp>
        <p:nvSpPr>
          <p:cNvPr id="10" name="TextBox 10"/>
          <p:cNvSpPr txBox="1"/>
          <p:nvPr/>
        </p:nvSpPr>
        <p:spPr>
          <a:xfrm>
            <a:off x="762000" y="3556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Case Study: Optimizing Shipping Routes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7620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Data Analysis Approach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53467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Quantifiable Benefits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762000" y="4813300"/>
            <a:ext cx="42799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This case study demonstrates how time-series analysis was used to optimize shipping routes, reduce fuel consumption, and minimize transit times.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5346700" y="4813300"/>
            <a:ext cx="42799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The application of time-series analysis resulted in significant cost savings, improved operational efficiency, and reduced environmental impact.</a:t>
            </a:r>
            <a:endParaRPr lang="en-US"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2000" r="2000"/>
          <a:stretch>
            <a:fillRect/>
          </a:stretch>
        </p:blipFill>
        <p:spPr>
          <a:xfrm>
            <a:off x="0" y="0"/>
            <a:ext cx="10388600" cy="5981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981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4000" r="34000"/>
          <a:stretch>
            <a:fillRect/>
          </a:stretch>
        </p:blipFill>
        <p:spPr>
          <a:xfrm>
            <a:off x="0" y="0"/>
            <a:ext cx="3454400" cy="5981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9050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4064000" y="36576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3454400" cy="5981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4064000" y="20574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4064000" y="38100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4064000" y="457200"/>
            <a:ext cx="5829300" cy="99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Example: Anomaly Detection in Maritime Activities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279900" y="21209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Identification of Anomalies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279900" y="38735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Impact on Surveillance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279900" y="24892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This example showcases how time-series analysis was utilized to detect anomalous ship behaviors, leading to the prevention of illicit activities and enhanced maritime security.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279900" y="42545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The implementation of anomaly detection systems based on time-series analysis has significantly improved maritime surveillance capabilities.</a:t>
            </a:r>
            <a:endParaRPr lang="en-US"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4000" r="4000"/>
          <a:stretch>
            <a:fillRect/>
          </a:stretch>
        </p:blipFill>
        <p:spPr>
          <a:xfrm>
            <a:off x="0" y="0"/>
            <a:ext cx="10388600" cy="62738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62738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19000" b="19000"/>
          <a:stretch>
            <a:fillRect/>
          </a:stretch>
        </p:blipFill>
        <p:spPr>
          <a:xfrm>
            <a:off x="762000" y="2133600"/>
            <a:ext cx="4279900" cy="3365500"/>
          </a:xfrm>
          <a:prstGeom prst="roundRect">
            <a:avLst>
              <a:gd name="adj" fmla="val 8301"/>
            </a:avLst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19000" b="19000"/>
          <a:stretch>
            <a:fillRect/>
          </a:stretch>
        </p:blipFill>
        <p:spPr>
          <a:xfrm>
            <a:off x="5346700" y="2133600"/>
            <a:ext cx="4279900" cy="3365500"/>
          </a:xfrm>
          <a:prstGeom prst="roundRect">
            <a:avLst>
              <a:gd name="adj" fmla="val 8301"/>
            </a:avLst>
          </a:prstGeom>
        </p:spPr>
      </p:pic>
      <p:sp>
        <p:nvSpPr>
          <p:cNvPr id="6" name="AutoShape 6"/>
          <p:cNvSpPr/>
          <p:nvPr/>
        </p:nvSpPr>
        <p:spPr>
          <a:xfrm>
            <a:off x="762000" y="2336800"/>
            <a:ext cx="0" cy="711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762000" y="2133600"/>
            <a:ext cx="4279900" cy="3365500"/>
          </a:xfrm>
          <a:prstGeom prst="roundRect">
            <a:avLst>
              <a:gd name="adj" fmla="val 8301"/>
            </a:avLst>
          </a:prstGeom>
          <a:solidFill>
            <a:srgbClr val="000000">
              <a:alpha val="0"/>
            </a:srgbClr>
          </a:solidFill>
          <a:ln w="25400">
            <a:solidFill>
              <a:srgbClr val="C68ED4">
                <a:alpha val="15686"/>
              </a:srgbClr>
            </a:solidFill>
          </a:ln>
        </p:spPr>
      </p:sp>
      <p:sp>
        <p:nvSpPr>
          <p:cNvPr id="8" name="AutoShape 8"/>
          <p:cNvSpPr/>
          <p:nvPr/>
        </p:nvSpPr>
        <p:spPr>
          <a:xfrm>
            <a:off x="5346700" y="2336800"/>
            <a:ext cx="0" cy="711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AutoShape 9"/>
          <p:cNvSpPr/>
          <p:nvPr/>
        </p:nvSpPr>
        <p:spPr>
          <a:xfrm>
            <a:off x="5346700" y="2133600"/>
            <a:ext cx="4279900" cy="3365500"/>
          </a:xfrm>
          <a:prstGeom prst="roundRect">
            <a:avLst>
              <a:gd name="adj" fmla="val 8301"/>
            </a:avLst>
          </a:prstGeom>
          <a:solidFill>
            <a:srgbClr val="000000">
              <a:alpha val="0"/>
            </a:srgbClr>
          </a:solidFill>
          <a:ln w="25400">
            <a:solidFill>
              <a:srgbClr val="FF65E2">
                <a:alpha val="35686"/>
              </a:srgbClr>
            </a:solidFill>
          </a:ln>
        </p:spPr>
      </p:sp>
      <p:sp>
        <p:nvSpPr>
          <p:cNvPr id="10" name="TextBox 10"/>
          <p:cNvSpPr txBox="1"/>
          <p:nvPr/>
        </p:nvSpPr>
        <p:spPr>
          <a:xfrm>
            <a:off x="1092200" y="24638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4200" b="1">
                <a:solidFill>
                  <a:srgbClr val="E05BB5"/>
                </a:solidFill>
                <a:latin typeface="苹方-简" panose="020B0400000000000000" charset="-122"/>
              </a:rPr>
              <a:t>01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5676900" y="24638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4200" b="1">
                <a:solidFill>
                  <a:srgbClr val="FFFFFF"/>
                </a:solidFill>
                <a:latin typeface="苹方-简" panose="020B0400000000000000" charset="-122"/>
              </a:rPr>
              <a:t>02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762000" y="571500"/>
            <a:ext cx="88646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Case Study: Predictive Maintenance for Marine Engines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092200" y="3683000"/>
            <a:ext cx="3619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E05BB5"/>
                </a:solidFill>
                <a:latin typeface="苹方-简" panose="020B0400000000000000" charset="-122"/>
              </a:rPr>
              <a:t>Proactive Maintenance Strategy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5676900" y="3683000"/>
            <a:ext cx="3619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FFFFFF"/>
                </a:solidFill>
                <a:latin typeface="苹方-简" panose="020B0400000000000000" charset="-122"/>
              </a:rPr>
              <a:t>Operational Efficiency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1092200" y="4114800"/>
            <a:ext cx="3619500" cy="1054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E05BB5"/>
                </a:solidFill>
                <a:latin typeface="苹方-简" panose="020B0400000000000000" charset="-122"/>
              </a:rPr>
              <a:t>This case study outlines the implementation of predictive maintenance for marine engines using time-series analysis, resulting in reduced maintenance costs and enhanced vessel reliability.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5676900" y="4114800"/>
            <a:ext cx="36195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苹方-简" panose="020B0400000000000000" charset="-122"/>
              </a:rPr>
              <a:t>The predictive maintenance approach led to improved operational uptime and minimized disruptions in maritime operations.</a:t>
            </a:r>
            <a:endParaRPr lang="en-US"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2000" r="2000"/>
          <a:stretch>
            <a:fillRect/>
          </a:stretch>
        </p:blipFill>
        <p:spPr>
          <a:xfrm>
            <a:off x="0" y="0"/>
            <a:ext cx="10388600" cy="5981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981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4000" r="34000"/>
          <a:stretch>
            <a:fillRect/>
          </a:stretch>
        </p:blipFill>
        <p:spPr>
          <a:xfrm>
            <a:off x="0" y="0"/>
            <a:ext cx="3454400" cy="5981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9050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4064000" y="36576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3454400" cy="5981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4064000" y="20574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4064000" y="38100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4064000" y="457200"/>
            <a:ext cx="5829300" cy="99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Example: Real-Time Environmental Monitoring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279900" y="21209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Environmental Impact Assessment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279900" y="38735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Sustainable Practices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279900" y="24892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This example highlights the real-time environmental monitoring capabilities enabled by time-series analysis of ship data, facilitating rapid response to environmental incidents.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279900" y="42545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The integration of real-time environmental monitoring has contributed to the adoption of sustainable maritime practices and compliance with environmental regulations.</a:t>
            </a:r>
            <a:endParaRPr lang="en-US"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62000" y="1778000"/>
            <a:ext cx="88646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3632200" y="4584700"/>
            <a:ext cx="31115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TextBox 8"/>
          <p:cNvSpPr txBox="1"/>
          <p:nvPr/>
        </p:nvSpPr>
        <p:spPr>
          <a:xfrm>
            <a:off x="762000" y="26543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ctr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Future Implications and Opportunities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762000" y="1778000"/>
            <a:ext cx="88646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ctr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Section 5</a:t>
            </a:r>
            <a:endParaRPr lang="en-US"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5000" r="5000"/>
          <a:stretch>
            <a:fillRect/>
          </a:stretch>
        </p:blipFill>
        <p:spPr>
          <a:xfrm>
            <a:off x="0" y="0"/>
            <a:ext cx="10388600" cy="64389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64389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762000" y="1358900"/>
            <a:ext cx="4279900" cy="4305300"/>
          </a:xfrm>
          <a:prstGeom prst="roundRect">
            <a:avLst>
              <a:gd name="adj" fmla="val 237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5346700" y="1358900"/>
            <a:ext cx="4279900" cy="4305300"/>
          </a:xfrm>
          <a:prstGeom prst="roundRect">
            <a:avLst>
              <a:gd name="adj" fmla="val 237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762000" y="5803900"/>
            <a:ext cx="42799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5346700" y="5803900"/>
            <a:ext cx="4279900" cy="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t="28000" b="28000"/>
          <a:stretch>
            <a:fillRect/>
          </a:stretch>
        </p:blipFill>
        <p:spPr>
          <a:xfrm>
            <a:off x="7620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6000" b="6000"/>
          <a:stretch>
            <a:fillRect/>
          </a:stretch>
        </p:blipFill>
        <p:spPr>
          <a:xfrm>
            <a:off x="53467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sp>
        <p:nvSpPr>
          <p:cNvPr id="10" name="TextBox 10"/>
          <p:cNvSpPr txBox="1"/>
          <p:nvPr/>
        </p:nvSpPr>
        <p:spPr>
          <a:xfrm>
            <a:off x="762000" y="3556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Advancements in Ship Data Analytics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7620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Emerging Technologies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53467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Integration with IoT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762000" y="4813300"/>
            <a:ext cx="42799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The future of ship data analytics involves leveraging advanced technologies such as machine learning, AI, and big data analytics for enhanced insights and predictive capabilities.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5346700" y="4813300"/>
            <a:ext cx="42799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The integration of ship data analytics with IoT (Internet of Things) devices and sensors presents new opportunities for comprehensive maritime data analysis.</a:t>
            </a:r>
            <a:endParaRPr lang="en-US"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2000" r="2000"/>
          <a:stretch>
            <a:fillRect/>
          </a:stretch>
        </p:blipFill>
        <p:spPr>
          <a:xfrm>
            <a:off x="0" y="0"/>
            <a:ext cx="10388600" cy="5981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981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4000" r="34000"/>
          <a:stretch>
            <a:fillRect/>
          </a:stretch>
        </p:blipFill>
        <p:spPr>
          <a:xfrm>
            <a:off x="0" y="0"/>
            <a:ext cx="3454400" cy="5981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9050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4064000" y="36576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3454400" cy="5981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4064000" y="20574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4064000" y="38100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4064000" y="457200"/>
            <a:ext cx="5829300" cy="99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Educational and Research Prospects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279900" y="21209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Academic Programs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279900" y="38735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Industry Collaboration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279900" y="24892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The growing significance of ship data analytics creates opportunities for educational programs and research initiatives focusing on maritime data science and analysis.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279900" y="42545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Collaboration between academia and industry can drive innovation in ship data analytics, fostering practical applications and knowledge exchange.</a:t>
            </a:r>
            <a:endParaRPr lang="en-US"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1000" b="21000"/>
          <a:stretch>
            <a:fillRect/>
          </a:stretch>
        </p:blipFill>
        <p:spPr>
          <a:xfrm>
            <a:off x="762000" y="1701800"/>
            <a:ext cx="4279900" cy="3162300"/>
          </a:xfrm>
          <a:prstGeom prst="roundRect">
            <a:avLst>
              <a:gd name="adj" fmla="val 8835"/>
            </a:avLst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1000" b="21000"/>
          <a:stretch>
            <a:fillRect/>
          </a:stretch>
        </p:blipFill>
        <p:spPr>
          <a:xfrm>
            <a:off x="5346700" y="1701800"/>
            <a:ext cx="4279900" cy="3162300"/>
          </a:xfrm>
          <a:prstGeom prst="roundRect">
            <a:avLst>
              <a:gd name="adj" fmla="val 8835"/>
            </a:avLst>
          </a:prstGeom>
        </p:spPr>
      </p:pic>
      <p:sp>
        <p:nvSpPr>
          <p:cNvPr id="6" name="AutoShape 6"/>
          <p:cNvSpPr/>
          <p:nvPr/>
        </p:nvSpPr>
        <p:spPr>
          <a:xfrm>
            <a:off x="762000" y="1905000"/>
            <a:ext cx="0" cy="711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762000" y="1701800"/>
            <a:ext cx="4279900" cy="3162300"/>
          </a:xfrm>
          <a:prstGeom prst="roundRect">
            <a:avLst>
              <a:gd name="adj" fmla="val 8835"/>
            </a:avLst>
          </a:prstGeom>
          <a:solidFill>
            <a:srgbClr val="000000">
              <a:alpha val="0"/>
            </a:srgbClr>
          </a:solidFill>
          <a:ln w="25400">
            <a:solidFill>
              <a:srgbClr val="C68ED4">
                <a:alpha val="15686"/>
              </a:srgbClr>
            </a:solidFill>
          </a:ln>
        </p:spPr>
      </p:sp>
      <p:sp>
        <p:nvSpPr>
          <p:cNvPr id="8" name="AutoShape 8"/>
          <p:cNvSpPr/>
          <p:nvPr/>
        </p:nvSpPr>
        <p:spPr>
          <a:xfrm>
            <a:off x="5346700" y="1905000"/>
            <a:ext cx="0" cy="711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AutoShape 9"/>
          <p:cNvSpPr/>
          <p:nvPr/>
        </p:nvSpPr>
        <p:spPr>
          <a:xfrm>
            <a:off x="5346700" y="1701800"/>
            <a:ext cx="4279900" cy="3162300"/>
          </a:xfrm>
          <a:prstGeom prst="roundRect">
            <a:avLst>
              <a:gd name="adj" fmla="val 8835"/>
            </a:avLst>
          </a:prstGeom>
          <a:solidFill>
            <a:srgbClr val="000000">
              <a:alpha val="0"/>
            </a:srgbClr>
          </a:solidFill>
          <a:ln w="25400">
            <a:solidFill>
              <a:srgbClr val="FF65E2">
                <a:alpha val="35686"/>
              </a:srgbClr>
            </a:solidFill>
          </a:ln>
        </p:spPr>
      </p:sp>
      <p:sp>
        <p:nvSpPr>
          <p:cNvPr id="10" name="TextBox 10"/>
          <p:cNvSpPr txBox="1"/>
          <p:nvPr/>
        </p:nvSpPr>
        <p:spPr>
          <a:xfrm>
            <a:off x="1092200" y="20320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4200" b="1">
                <a:solidFill>
                  <a:srgbClr val="E05BB5"/>
                </a:solidFill>
                <a:latin typeface="苹方-简" panose="020B0400000000000000" charset="-122"/>
              </a:rPr>
              <a:t>01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5676900" y="20320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4200" b="1">
                <a:solidFill>
                  <a:srgbClr val="FFFFFF"/>
                </a:solidFill>
                <a:latin typeface="苹方-简" panose="020B0400000000000000" charset="-122"/>
              </a:rPr>
              <a:t>02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762000" y="5715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Ethical and Regulatory Considerations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092200" y="3251200"/>
            <a:ext cx="3619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E05BB5"/>
                </a:solidFill>
                <a:latin typeface="苹方-简" panose="020B0400000000000000" charset="-122"/>
              </a:rPr>
              <a:t>Data Privacy and Security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5676900" y="3251200"/>
            <a:ext cx="3619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FFFFFF"/>
                </a:solidFill>
                <a:latin typeface="苹方-简" panose="020B0400000000000000" charset="-122"/>
              </a:rPr>
              <a:t>Regulatory Frameworks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1092200" y="3683000"/>
            <a:ext cx="36195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E05BB5"/>
                </a:solidFill>
                <a:latin typeface="苹方-简" panose="020B0400000000000000" charset="-122"/>
              </a:rPr>
              <a:t>As ship data analytics advances, ethical considerations regarding data privacy, security, and responsible use become increasingly important.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5676900" y="3683000"/>
            <a:ext cx="36195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苹方-简" panose="020B0400000000000000" charset="-122"/>
              </a:rPr>
              <a:t>The development of regulatory frameworks for ship data analytics ensures ethical and lawful practices in maritime data analysis and surveillance.</a:t>
            </a:r>
            <a:endParaRPr lang="en-US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62000" y="1778000"/>
            <a:ext cx="88646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3632200" y="4584700"/>
            <a:ext cx="31115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TextBox 8"/>
          <p:cNvSpPr txBox="1"/>
          <p:nvPr/>
        </p:nvSpPr>
        <p:spPr>
          <a:xfrm>
            <a:off x="762000" y="26543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ctr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Introduction to Time-Series Analysis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762000" y="1778000"/>
            <a:ext cx="88646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ctr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Section 1</a:t>
            </a:r>
            <a:endParaRPr lang="en-US"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4000" r="34000"/>
          <a:stretch>
            <a:fillRect/>
          </a:stretch>
        </p:blipFill>
        <p:spPr>
          <a:xfrm>
            <a:off x="0" y="0"/>
            <a:ext cx="34544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4097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4064000" y="31623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34544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4064000" y="15621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4064000" y="33147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4064000" y="457200"/>
            <a:ext cx="58293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Future Outlook and Impact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279900" y="16256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Global Maritime Trends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279900" y="33782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Student Engagement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279900" y="19939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The future of ship data analytics will influence global maritime trends, including sustainability, safety, security, and operational efficiency.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279900" y="37592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Encouraging student engagement and interest in ship data analytics fosters the next generation of maritime data scientists and analysts.</a:t>
            </a:r>
            <a:endParaRPr lang="en-US"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4000" r="4000"/>
          <a:stretch>
            <a:fillRect/>
          </a:stretch>
        </p:blipFill>
        <p:spPr>
          <a:xfrm>
            <a:off x="0" y="0"/>
            <a:ext cx="10388600" cy="6223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6223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762000" y="1358900"/>
            <a:ext cx="4279900" cy="4089400"/>
          </a:xfrm>
          <a:prstGeom prst="roundRect">
            <a:avLst>
              <a:gd name="adj" fmla="val 2484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5346700" y="1358900"/>
            <a:ext cx="4279900" cy="4089400"/>
          </a:xfrm>
          <a:prstGeom prst="roundRect">
            <a:avLst>
              <a:gd name="adj" fmla="val 2484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762000" y="5588000"/>
            <a:ext cx="42799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5346700" y="5588000"/>
            <a:ext cx="4279900" cy="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t="24000" b="24000"/>
          <a:stretch>
            <a:fillRect/>
          </a:stretch>
        </p:blipFill>
        <p:spPr>
          <a:xfrm>
            <a:off x="7620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8000" b="28000"/>
          <a:stretch>
            <a:fillRect/>
          </a:stretch>
        </p:blipFill>
        <p:spPr>
          <a:xfrm>
            <a:off x="53467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sp>
        <p:nvSpPr>
          <p:cNvPr id="10" name="TextBox 10"/>
          <p:cNvSpPr txBox="1"/>
          <p:nvPr/>
        </p:nvSpPr>
        <p:spPr>
          <a:xfrm>
            <a:off x="762000" y="3556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Results: Overall Deviation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7620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Quantifying Deviation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53467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Implications for Analysis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762000" y="4813300"/>
            <a:ext cx="42799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Assessing the overall deviation in ship data analysis provides insights into the accuracy and reliability of time-series models.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5346700" y="4813300"/>
            <a:ext cx="42799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Understanding overall deviation informs improvements in data preprocessing and model selection for enhanced ship tracking.</a:t>
            </a:r>
            <a:endParaRPr lang="en-US"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8000" r="8000"/>
          <a:stretch>
            <a:fillRect/>
          </a:stretch>
        </p:blipFill>
        <p:spPr>
          <a:xfrm>
            <a:off x="0" y="0"/>
            <a:ext cx="34544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4097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0" y="0"/>
            <a:ext cx="34544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4064000" y="15621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9" name="TextBox 9"/>
          <p:cNvSpPr txBox="1"/>
          <p:nvPr/>
        </p:nvSpPr>
        <p:spPr>
          <a:xfrm>
            <a:off x="4064000" y="457200"/>
            <a:ext cx="5829300" cy="495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Efficiency of Prophet Models</a:t>
            </a: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4279900" y="16256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Evaluation Metrics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4279900" y="19939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Assessing the efficiency of Prophet models in ship data analysis involves evaluating forecasting accuracy, computational performance, and scalability.</a:t>
            </a:r>
            <a:endParaRPr lang="en-US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6000" r="6000"/>
          <a:stretch>
            <a:fillRect/>
          </a:stretch>
        </p:blipFill>
        <p:spPr>
          <a:xfrm>
            <a:off x="0" y="0"/>
            <a:ext cx="10388600" cy="66421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66421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762000" y="1358900"/>
            <a:ext cx="4279900" cy="4521200"/>
          </a:xfrm>
          <a:prstGeom prst="roundRect">
            <a:avLst>
              <a:gd name="adj" fmla="val 237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5346700" y="1358900"/>
            <a:ext cx="4279900" cy="4521200"/>
          </a:xfrm>
          <a:prstGeom prst="roundRect">
            <a:avLst>
              <a:gd name="adj" fmla="val 237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762000" y="6007100"/>
            <a:ext cx="42799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5346700" y="6007100"/>
            <a:ext cx="4279900" cy="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1000" r="1000"/>
          <a:stretch>
            <a:fillRect/>
          </a:stretch>
        </p:blipFill>
        <p:spPr>
          <a:xfrm>
            <a:off x="7620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26000" b="26000"/>
          <a:stretch>
            <a:fillRect/>
          </a:stretch>
        </p:blipFill>
        <p:spPr>
          <a:xfrm>
            <a:off x="53467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sp>
        <p:nvSpPr>
          <p:cNvPr id="10" name="TextBox 10"/>
          <p:cNvSpPr txBox="1"/>
          <p:nvPr/>
        </p:nvSpPr>
        <p:spPr>
          <a:xfrm>
            <a:off x="762000" y="3556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What is Time-Series Analysis?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7620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Definition and Scope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53467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Importance in Data Analysis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762000" y="4813300"/>
            <a:ext cx="4279900" cy="1054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Time-series analysis involves studying the patterns and trends in data points collected, stored, and analyzed over time. It provides valuable insights into the behavior and characteristics of dynamic systems.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5346700" y="4813300"/>
            <a:ext cx="42799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Time-series analysis is crucial for identifying temporal patterns, forecasting future trends, and understanding the underlying dynamics of various phenomena.</a:t>
            </a:r>
            <a:endParaRPr lang="en-US"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5000" r="5000"/>
          <a:stretch>
            <a:fillRect/>
          </a:stretch>
        </p:blipFill>
        <p:spPr>
          <a:xfrm>
            <a:off x="0" y="0"/>
            <a:ext cx="10388600" cy="647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647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5000" r="35000"/>
          <a:stretch>
            <a:fillRect/>
          </a:stretch>
        </p:blipFill>
        <p:spPr>
          <a:xfrm>
            <a:off x="0" y="0"/>
            <a:ext cx="3454400" cy="64770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905000"/>
            <a:ext cx="5829300" cy="1790700"/>
          </a:xfrm>
          <a:prstGeom prst="roundRect">
            <a:avLst>
              <a:gd name="adj" fmla="val 11347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4064000" y="3911600"/>
            <a:ext cx="5829300" cy="1790700"/>
          </a:xfrm>
          <a:prstGeom prst="roundRect">
            <a:avLst>
              <a:gd name="adj" fmla="val 11347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3454400" cy="64770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4064000" y="2082800"/>
            <a:ext cx="0" cy="14097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4064000" y="4089400"/>
            <a:ext cx="0" cy="14097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4064000" y="457200"/>
            <a:ext cx="5829300" cy="99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Key Concepts in Time-Series Analysis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279900" y="21209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Data Components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279900" y="41275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Analytical Techniques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279900" y="2489200"/>
            <a:ext cx="5397500" cy="99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Time-series data consists of four primary components: trend, seasonality, cyclic behavior, and irregular fluctuations. Understanding these components is essential for accurate analysis and interpretation.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279900" y="4495800"/>
            <a:ext cx="5397500" cy="99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Various methods such as moving averages, exponential smoothing, and autoregressive integrated moving average (ARIMA) models are commonly used in time-series analysis to extract meaningful insights from data.</a:t>
            </a:r>
            <a:endParaRPr lang="en-US"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21000" b="21000"/>
          <a:stretch>
            <a:fillRect/>
          </a:stretch>
        </p:blipFill>
        <p:spPr>
          <a:xfrm>
            <a:off x="762000" y="1701800"/>
            <a:ext cx="4279900" cy="3162300"/>
          </a:xfrm>
          <a:prstGeom prst="roundRect">
            <a:avLst>
              <a:gd name="adj" fmla="val 8835"/>
            </a:avLst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21000" b="21000"/>
          <a:stretch>
            <a:fillRect/>
          </a:stretch>
        </p:blipFill>
        <p:spPr>
          <a:xfrm>
            <a:off x="5346700" y="1701800"/>
            <a:ext cx="4279900" cy="3162300"/>
          </a:xfrm>
          <a:prstGeom prst="roundRect">
            <a:avLst>
              <a:gd name="adj" fmla="val 8835"/>
            </a:avLst>
          </a:prstGeom>
        </p:spPr>
      </p:pic>
      <p:sp>
        <p:nvSpPr>
          <p:cNvPr id="6" name="AutoShape 6"/>
          <p:cNvSpPr/>
          <p:nvPr/>
        </p:nvSpPr>
        <p:spPr>
          <a:xfrm>
            <a:off x="762000" y="1905000"/>
            <a:ext cx="0" cy="711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762000" y="1701800"/>
            <a:ext cx="4279900" cy="3162300"/>
          </a:xfrm>
          <a:prstGeom prst="roundRect">
            <a:avLst>
              <a:gd name="adj" fmla="val 8835"/>
            </a:avLst>
          </a:prstGeom>
          <a:solidFill>
            <a:srgbClr val="000000">
              <a:alpha val="0"/>
            </a:srgbClr>
          </a:solidFill>
          <a:ln w="25400">
            <a:solidFill>
              <a:srgbClr val="C68ED4">
                <a:alpha val="15686"/>
              </a:srgbClr>
            </a:solidFill>
          </a:ln>
        </p:spPr>
      </p:sp>
      <p:sp>
        <p:nvSpPr>
          <p:cNvPr id="8" name="AutoShape 8"/>
          <p:cNvSpPr/>
          <p:nvPr/>
        </p:nvSpPr>
        <p:spPr>
          <a:xfrm>
            <a:off x="5346700" y="1905000"/>
            <a:ext cx="0" cy="7112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AutoShape 9"/>
          <p:cNvSpPr/>
          <p:nvPr/>
        </p:nvSpPr>
        <p:spPr>
          <a:xfrm>
            <a:off x="5346700" y="1701800"/>
            <a:ext cx="4279900" cy="3162300"/>
          </a:xfrm>
          <a:prstGeom prst="roundRect">
            <a:avLst>
              <a:gd name="adj" fmla="val 8835"/>
            </a:avLst>
          </a:prstGeom>
          <a:solidFill>
            <a:srgbClr val="000000">
              <a:alpha val="0"/>
            </a:srgbClr>
          </a:solidFill>
          <a:ln w="25400">
            <a:solidFill>
              <a:srgbClr val="FF65E2">
                <a:alpha val="35686"/>
              </a:srgbClr>
            </a:solidFill>
          </a:ln>
        </p:spPr>
      </p:sp>
      <p:sp>
        <p:nvSpPr>
          <p:cNvPr id="10" name="TextBox 10"/>
          <p:cNvSpPr txBox="1"/>
          <p:nvPr/>
        </p:nvSpPr>
        <p:spPr>
          <a:xfrm>
            <a:off x="1092200" y="20320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4200" b="1">
                <a:solidFill>
                  <a:srgbClr val="E05BB5"/>
                </a:solidFill>
                <a:latin typeface="苹方-简" panose="020B0400000000000000" charset="-122"/>
              </a:rPr>
              <a:t>01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5676900" y="2032000"/>
            <a:ext cx="36195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4200" b="1">
                <a:solidFill>
                  <a:srgbClr val="FFFFFF"/>
                </a:solidFill>
                <a:latin typeface="苹方-简" panose="020B0400000000000000" charset="-122"/>
              </a:rPr>
              <a:t>02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762000" y="5715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Applications of Time-Series Analysis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1092200" y="3251200"/>
            <a:ext cx="3619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E05BB5"/>
                </a:solidFill>
                <a:latin typeface="苹方-简" panose="020B0400000000000000" charset="-122"/>
              </a:rPr>
              <a:t>Financial Forecasting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5676900" y="3251200"/>
            <a:ext cx="3619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FFFFFF"/>
                </a:solidFill>
                <a:latin typeface="苹方-简" panose="020B0400000000000000" charset="-122"/>
              </a:rPr>
              <a:t>Demand Forecasting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1092200" y="3683000"/>
            <a:ext cx="36195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E05BB5"/>
                </a:solidFill>
                <a:latin typeface="苹方-简" panose="020B0400000000000000" charset="-122"/>
              </a:rPr>
              <a:t>Time-series analysis is widely used in financial markets for predicting stock prices, currency exchange rates, and other economic indicators.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5676900" y="3683000"/>
            <a:ext cx="36195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FFFFFF"/>
                </a:solidFill>
                <a:latin typeface="苹方-简" panose="020B0400000000000000" charset="-122"/>
              </a:rPr>
              <a:t>Businesses utilize time-series analysis to forecast customer demand for products and services, optimizing inventory management and production planning.</a:t>
            </a:r>
            <a:endParaRPr lang="en-US"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2000" r="2000"/>
          <a:stretch>
            <a:fillRect/>
          </a:stretch>
        </p:blipFill>
        <p:spPr>
          <a:xfrm>
            <a:off x="0" y="0"/>
            <a:ext cx="10388600" cy="5981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9817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4000" r="34000"/>
          <a:stretch>
            <a:fillRect/>
          </a:stretch>
        </p:blipFill>
        <p:spPr>
          <a:xfrm>
            <a:off x="0" y="0"/>
            <a:ext cx="3454400" cy="5981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064000" y="19050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6" name="AutoShape 6"/>
          <p:cNvSpPr/>
          <p:nvPr/>
        </p:nvSpPr>
        <p:spPr>
          <a:xfrm>
            <a:off x="4064000" y="3657600"/>
            <a:ext cx="5829300" cy="1549400"/>
          </a:xfrm>
          <a:prstGeom prst="roundRect">
            <a:avLst>
              <a:gd name="adj" fmla="val 13114"/>
            </a:avLst>
          </a:prstGeom>
          <a:solidFill>
            <a:srgbClr val="FBEFF0"/>
          </a:solidFill>
          <a:ln w="12700">
            <a:solidFill>
              <a:srgbClr val="FCDBE0"/>
            </a:solidFill>
          </a:ln>
        </p:spPr>
      </p:sp>
      <p:sp>
        <p:nvSpPr>
          <p:cNvPr id="7" name="AutoShape 7"/>
          <p:cNvSpPr/>
          <p:nvPr/>
        </p:nvSpPr>
        <p:spPr>
          <a:xfrm>
            <a:off x="0" y="0"/>
            <a:ext cx="3454400" cy="5981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4064000" y="20574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AutoShape 9"/>
          <p:cNvSpPr/>
          <p:nvPr/>
        </p:nvSpPr>
        <p:spPr>
          <a:xfrm>
            <a:off x="4064000" y="3810000"/>
            <a:ext cx="0" cy="12192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AutoShape 10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11" name="TextBox 11"/>
          <p:cNvSpPr txBox="1"/>
          <p:nvPr/>
        </p:nvSpPr>
        <p:spPr>
          <a:xfrm>
            <a:off x="4064000" y="457200"/>
            <a:ext cx="5829300" cy="99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Benefits and Limitations of Time-Series Analysis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4279900" y="21209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Benefits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4279900" y="3873500"/>
            <a:ext cx="53975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Limitations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4279900" y="24892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Time-series analysis enables the identification of long-term trends, seasonality patterns, and irregular fluctuations, facilitating informed decision-making and strategic planning.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279900" y="4254500"/>
            <a:ext cx="5397500" cy="736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>
                    <a:alpha val="87843"/>
                  </a:srgbClr>
                </a:solidFill>
                <a:latin typeface="苹方-简" panose="020B0400000000000000" charset="-122"/>
              </a:rPr>
              <a:t>Challenges in handling outliers, missing data, and complex non-linear relationships can pose limitations in the accurate analysis of time-series data.</a:t>
            </a:r>
            <a:endParaRPr lang="en-US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 l="1000" r="1000"/>
          <a:stretch>
            <a:fillRect/>
          </a:stretch>
        </p:blipFill>
        <p:spPr>
          <a:xfrm>
            <a:off x="0" y="0"/>
            <a:ext cx="10388600" cy="58547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62000" y="1778000"/>
            <a:ext cx="88646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0" y="0"/>
            <a:ext cx="10388600" cy="58547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3632200" y="4584700"/>
            <a:ext cx="31115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TextBox 8"/>
          <p:cNvSpPr txBox="1"/>
          <p:nvPr/>
        </p:nvSpPr>
        <p:spPr>
          <a:xfrm>
            <a:off x="762000" y="26543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ctr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Understanding Ship Data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762000" y="1778000"/>
            <a:ext cx="88646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ctr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Section 2</a:t>
            </a:r>
            <a:endParaRPr lang="en-US"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5000" r="5000"/>
          <a:stretch>
            <a:fillRect/>
          </a:stretch>
        </p:blipFill>
        <p:spPr>
          <a:xfrm>
            <a:off x="0" y="0"/>
            <a:ext cx="10388600" cy="64389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388600" cy="6438900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4" name="AutoShape 4"/>
          <p:cNvSpPr/>
          <p:nvPr/>
        </p:nvSpPr>
        <p:spPr>
          <a:xfrm>
            <a:off x="762000" y="1358900"/>
            <a:ext cx="4279900" cy="4305300"/>
          </a:xfrm>
          <a:prstGeom prst="roundRect">
            <a:avLst>
              <a:gd name="adj" fmla="val 237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5" name="AutoShape 5"/>
          <p:cNvSpPr/>
          <p:nvPr/>
        </p:nvSpPr>
        <p:spPr>
          <a:xfrm>
            <a:off x="5346700" y="1358900"/>
            <a:ext cx="4279900" cy="4305300"/>
          </a:xfrm>
          <a:prstGeom prst="roundRect">
            <a:avLst>
              <a:gd name="adj" fmla="val 2373"/>
            </a:avLst>
          </a:prstGeom>
          <a:solidFill>
            <a:srgbClr val="000000">
              <a:alpha val="0"/>
            </a:srgbClr>
          </a:solidFill>
        </p:spPr>
      </p:sp>
      <p:sp>
        <p:nvSpPr>
          <p:cNvPr id="6" name="AutoShape 6"/>
          <p:cNvSpPr/>
          <p:nvPr/>
        </p:nvSpPr>
        <p:spPr>
          <a:xfrm>
            <a:off x="762000" y="5803900"/>
            <a:ext cx="4279900" cy="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AutoShape 7"/>
          <p:cNvSpPr/>
          <p:nvPr/>
        </p:nvSpPr>
        <p:spPr>
          <a:xfrm>
            <a:off x="5346700" y="5803900"/>
            <a:ext cx="4279900" cy="0"/>
          </a:xfrm>
          <a:prstGeom prst="rect">
            <a:avLst/>
          </a:prstGeom>
          <a:solidFill>
            <a:srgbClr val="000000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7620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17000" b="17000"/>
          <a:stretch>
            <a:fillRect/>
          </a:stretch>
        </p:blipFill>
        <p:spPr>
          <a:xfrm>
            <a:off x="5346700" y="1358900"/>
            <a:ext cx="4279900" cy="2844800"/>
          </a:xfrm>
          <a:prstGeom prst="roundRect">
            <a:avLst>
              <a:gd name="adj" fmla="val 3571"/>
            </a:avLst>
          </a:prstGeom>
        </p:spPr>
      </p:pic>
      <p:sp>
        <p:nvSpPr>
          <p:cNvPr id="10" name="TextBox 10"/>
          <p:cNvSpPr txBox="1"/>
          <p:nvPr/>
        </p:nvSpPr>
        <p:spPr>
          <a:xfrm>
            <a:off x="762000" y="355600"/>
            <a:ext cx="8864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2800" b="1">
                <a:solidFill>
                  <a:srgbClr val="000000"/>
                </a:solidFill>
                <a:latin typeface="苹方-简" panose="020B0400000000000000" charset="-122"/>
              </a:rPr>
              <a:t>Overview of Ship Data</a:t>
            </a: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7620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Types of Ship Data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5346700" y="4419600"/>
            <a:ext cx="4279900" cy="26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800" b="1">
                <a:solidFill>
                  <a:srgbClr val="000000"/>
                </a:solidFill>
                <a:latin typeface="苹方-简" panose="020B0400000000000000" charset="-122"/>
              </a:rPr>
              <a:t>Data Collection Methods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762000" y="4813300"/>
            <a:ext cx="4279900" cy="850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Ship data encompasses various parameters such as location coordinates, speed, heading, and environmental conditions, providing comprehensive insights into maritime activities.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5346700" y="4813300"/>
            <a:ext cx="4279900" cy="635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t"/>
          <a:lstStyle/>
          <a:p>
            <a:pPr algn="l">
              <a:lnSpc>
                <a:spcPct val="100000"/>
              </a:lnSpc>
              <a:defRPr/>
            </a:pPr>
            <a:r>
              <a:rPr lang="en-US" sz="1400" b="0">
                <a:solidFill>
                  <a:srgbClr val="000000"/>
                </a:solidFill>
                <a:latin typeface="苹方-简" panose="020B0400000000000000" charset="-122"/>
              </a:rPr>
              <a:t>Ship data is collected through AIS (Automatic Identification System), radar systems, satellite imagery, and other monitoring technologies.</a:t>
            </a:r>
            <a:endParaRPr lang="en-US"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10160</Words>
  <Application>WPS Writer</Application>
  <PresentationFormat>On-screen Show (4:3)</PresentationFormat>
  <Paragraphs>314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</vt:lpstr>
      <vt:lpstr>SimSun</vt:lpstr>
      <vt:lpstr>Wingdings</vt:lpstr>
      <vt:lpstr>苹方-简</vt:lpstr>
      <vt:lpstr>Calibri</vt:lpstr>
      <vt:lpstr>Helvetica Neue</vt:lpstr>
      <vt:lpstr>Microsoft YaHei</vt:lpstr>
      <vt:lpstr>汉仪旗黑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AMIT KUMAR</cp:lastModifiedBy>
  <cp:revision>6</cp:revision>
  <dcterms:created xsi:type="dcterms:W3CDTF">2024-07-29T05:22:31Z</dcterms:created>
  <dcterms:modified xsi:type="dcterms:W3CDTF">2024-07-29T05:22:31Z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1033-5.6.0.8082</vt:lpwstr>
  </property>
</Properties>
</file>